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79" r:id="rId5"/>
    <p:sldId id="28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864"/>
    <a:srgbClr val="E2F0D9"/>
    <a:srgbClr val="C9AB91"/>
    <a:srgbClr val="EDEEF5"/>
    <a:srgbClr val="D9DBDB"/>
    <a:srgbClr val="EFE0CF"/>
    <a:srgbClr val="C6AA9E"/>
    <a:srgbClr val="B3CE5F"/>
    <a:srgbClr val="3C427F"/>
    <a:srgbClr val="5B6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BE734-4012-4470-BCB3-742DBABD5F48}" v="5" dt="2024-09-17T12:45:28.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90" d="100"/>
          <a:sy n="90" d="100"/>
        </p:scale>
        <p:origin x="40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Kew" userId="9c3ba050-8cbb-4028-8eba-018d47d11456" providerId="ADAL" clId="{CA9BE734-4012-4470-BCB3-742DBABD5F48}"/>
    <pc:docChg chg="custSel modSld">
      <pc:chgData name="Hannah Kew" userId="9c3ba050-8cbb-4028-8eba-018d47d11456" providerId="ADAL" clId="{CA9BE734-4012-4470-BCB3-742DBABD5F48}" dt="2024-09-17T12:52:54.210" v="309" actId="1076"/>
      <pc:docMkLst>
        <pc:docMk/>
      </pc:docMkLst>
      <pc:sldChg chg="addSp delSp modSp mod">
        <pc:chgData name="Hannah Kew" userId="9c3ba050-8cbb-4028-8eba-018d47d11456" providerId="ADAL" clId="{CA9BE734-4012-4470-BCB3-742DBABD5F48}" dt="2024-09-17T12:52:54.210" v="309" actId="1076"/>
        <pc:sldMkLst>
          <pc:docMk/>
          <pc:sldMk cId="1903125685" sldId="279"/>
        </pc:sldMkLst>
        <pc:spChg chg="mod">
          <ac:chgData name="Hannah Kew" userId="9c3ba050-8cbb-4028-8eba-018d47d11456" providerId="ADAL" clId="{CA9BE734-4012-4470-BCB3-742DBABD5F48}" dt="2024-09-17T12:52:54.210" v="309" actId="1076"/>
          <ac:spMkLst>
            <pc:docMk/>
            <pc:sldMk cId="1903125685" sldId="279"/>
            <ac:spMk id="5" creationId="{92DCD296-72DD-41BC-ACD2-C6FF0EF90A69}"/>
          </ac:spMkLst>
        </pc:spChg>
        <pc:spChg chg="mod">
          <ac:chgData name="Hannah Kew" userId="9c3ba050-8cbb-4028-8eba-018d47d11456" providerId="ADAL" clId="{CA9BE734-4012-4470-BCB3-742DBABD5F48}" dt="2024-09-17T12:51:27.868" v="269" actId="20577"/>
          <ac:spMkLst>
            <pc:docMk/>
            <pc:sldMk cId="1903125685" sldId="279"/>
            <ac:spMk id="16" creationId="{54909B56-6A24-487C-9BB0-53F2C1A3F528}"/>
          </ac:spMkLst>
        </pc:spChg>
        <pc:picChg chg="add mod">
          <ac:chgData name="Hannah Kew" userId="9c3ba050-8cbb-4028-8eba-018d47d11456" providerId="ADAL" clId="{CA9BE734-4012-4470-BCB3-742DBABD5F48}" dt="2024-09-17T12:43:43.622" v="4"/>
          <ac:picMkLst>
            <pc:docMk/>
            <pc:sldMk cId="1903125685" sldId="279"/>
            <ac:picMk id="2" creationId="{BFA4D6EE-0D66-4E75-6132-44A6816F8FF8}"/>
          </ac:picMkLst>
        </pc:picChg>
        <pc:picChg chg="del">
          <ac:chgData name="Hannah Kew" userId="9c3ba050-8cbb-4028-8eba-018d47d11456" providerId="ADAL" clId="{CA9BE734-4012-4470-BCB3-742DBABD5F48}" dt="2024-09-17T12:43:15.556" v="0" actId="478"/>
          <ac:picMkLst>
            <pc:docMk/>
            <pc:sldMk cId="1903125685" sldId="279"/>
            <ac:picMk id="1026" creationId="{35656FF5-BD4A-F52A-B6D7-982C05C1B8FE}"/>
          </ac:picMkLst>
        </pc:picChg>
      </pc:sldChg>
      <pc:sldChg chg="addSp delSp modSp mod">
        <pc:chgData name="Hannah Kew" userId="9c3ba050-8cbb-4028-8eba-018d47d11456" providerId="ADAL" clId="{CA9BE734-4012-4470-BCB3-742DBABD5F48}" dt="2024-09-17T12:52:36.656" v="308" actId="113"/>
        <pc:sldMkLst>
          <pc:docMk/>
          <pc:sldMk cId="973256502" sldId="280"/>
        </pc:sldMkLst>
        <pc:spChg chg="mod">
          <ac:chgData name="Hannah Kew" userId="9c3ba050-8cbb-4028-8eba-018d47d11456" providerId="ADAL" clId="{CA9BE734-4012-4470-BCB3-742DBABD5F48}" dt="2024-09-17T12:52:36.656" v="308" actId="113"/>
          <ac:spMkLst>
            <pc:docMk/>
            <pc:sldMk cId="973256502" sldId="280"/>
            <ac:spMk id="2" creationId="{8DC5F4F6-D73D-43B1-9E0F-888AE29CC4CF}"/>
          </ac:spMkLst>
        </pc:spChg>
        <pc:spChg chg="mod">
          <ac:chgData name="Hannah Kew" userId="9c3ba050-8cbb-4028-8eba-018d47d11456" providerId="ADAL" clId="{CA9BE734-4012-4470-BCB3-742DBABD5F48}" dt="2024-09-17T12:46:30.619" v="87" actId="20577"/>
          <ac:spMkLst>
            <pc:docMk/>
            <pc:sldMk cId="973256502" sldId="280"/>
            <ac:spMk id="8" creationId="{74448049-734D-915B-13E0-475CAE57D430}"/>
          </ac:spMkLst>
        </pc:spChg>
        <pc:picChg chg="add mod">
          <ac:chgData name="Hannah Kew" userId="9c3ba050-8cbb-4028-8eba-018d47d11456" providerId="ADAL" clId="{CA9BE734-4012-4470-BCB3-742DBABD5F48}" dt="2024-09-17T12:45:31.844" v="75" actId="1076"/>
          <ac:picMkLst>
            <pc:docMk/>
            <pc:sldMk cId="973256502" sldId="280"/>
            <ac:picMk id="7" creationId="{B04E6325-E90C-3A63-3B2B-B6125E4427A5}"/>
          </ac:picMkLst>
        </pc:picChg>
        <pc:picChg chg="del">
          <ac:chgData name="Hannah Kew" userId="9c3ba050-8cbb-4028-8eba-018d47d11456" providerId="ADAL" clId="{CA9BE734-4012-4470-BCB3-742DBABD5F48}" dt="2024-09-17T12:45:18.912" v="73" actId="478"/>
          <ac:picMkLst>
            <pc:docMk/>
            <pc:sldMk cId="973256502" sldId="280"/>
            <ac:picMk id="2050" creationId="{D1A31433-92AD-F49C-06CF-11156874CA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1C649-4656-4751-B6C2-7EC563171C0D}" type="datetimeFigureOut">
              <a:rPr lang="en-GB" smtClean="0"/>
              <a:t>17/09/2024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BFDDC-9858-4132-AD87-3192194D70E4}" type="slidenum">
              <a:rPr lang="en-GB" smtClean="0"/>
              <a:t>‹#›</a:t>
            </a:fld>
            <a:endParaRPr lang="en-GB"/>
          </a:p>
        </p:txBody>
      </p:sp>
    </p:spTree>
    <p:extLst>
      <p:ext uri="{BB962C8B-B14F-4D97-AF65-F5344CB8AC3E}">
        <p14:creationId xmlns:p14="http://schemas.microsoft.com/office/powerpoint/2010/main" val="138287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3BFDDC-9858-4132-AD87-3192194D70E4}" type="slidenum">
              <a:rPr lang="en-GB" smtClean="0"/>
              <a:t>2</a:t>
            </a:fld>
            <a:endParaRPr lang="en-GB"/>
          </a:p>
        </p:txBody>
      </p:sp>
    </p:spTree>
    <p:extLst>
      <p:ext uri="{BB962C8B-B14F-4D97-AF65-F5344CB8AC3E}">
        <p14:creationId xmlns:p14="http://schemas.microsoft.com/office/powerpoint/2010/main" val="61283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1535-A198-4834-9644-CC0E350007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862767-774B-4092-8E88-C75951BBA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CFEDE7-E96E-4ADC-B7B7-451D3A4657CA}"/>
              </a:ext>
            </a:extLst>
          </p:cNvPr>
          <p:cNvSpPr>
            <a:spLocks noGrp="1"/>
          </p:cNvSpPr>
          <p:nvPr>
            <p:ph type="dt" sz="half" idx="10"/>
          </p:nvPr>
        </p:nvSpPr>
        <p:spPr/>
        <p:txBody>
          <a:bodyPr/>
          <a:lstStyle/>
          <a:p>
            <a:fld id="{AD0291D6-6163-4476-B3AA-E143D9701189}" type="datetime1">
              <a:rPr lang="en-GB" smtClean="0"/>
              <a:t>17/09/2024</a:t>
            </a:fld>
            <a:endParaRPr lang="en-GB"/>
          </a:p>
        </p:txBody>
      </p:sp>
      <p:sp>
        <p:nvSpPr>
          <p:cNvPr id="5" name="Footer Placeholder 4">
            <a:extLst>
              <a:ext uri="{FF2B5EF4-FFF2-40B4-BE49-F238E27FC236}">
                <a16:creationId xmlns:a16="http://schemas.microsoft.com/office/drawing/2014/main" id="{B813F62B-E6A5-42DE-AD7B-08EC22EDF8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C50B6-450A-4335-9004-E172229D362D}"/>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427307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9990-FA2F-4FF8-84A6-7730FA696E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7270C-1326-4844-AC93-E6C8960BF7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2990D-202C-4586-B532-631DAB62736A}"/>
              </a:ext>
            </a:extLst>
          </p:cNvPr>
          <p:cNvSpPr>
            <a:spLocks noGrp="1"/>
          </p:cNvSpPr>
          <p:nvPr>
            <p:ph type="dt" sz="half" idx="10"/>
          </p:nvPr>
        </p:nvSpPr>
        <p:spPr/>
        <p:txBody>
          <a:bodyPr/>
          <a:lstStyle/>
          <a:p>
            <a:fld id="{98C44C88-CF7F-4947-B3F0-88535233F439}" type="datetime1">
              <a:rPr lang="en-GB" smtClean="0"/>
              <a:t>17/09/2024</a:t>
            </a:fld>
            <a:endParaRPr lang="en-GB"/>
          </a:p>
        </p:txBody>
      </p:sp>
      <p:sp>
        <p:nvSpPr>
          <p:cNvPr id="5" name="Footer Placeholder 4">
            <a:extLst>
              <a:ext uri="{FF2B5EF4-FFF2-40B4-BE49-F238E27FC236}">
                <a16:creationId xmlns:a16="http://schemas.microsoft.com/office/drawing/2014/main" id="{E86EBB7D-A57F-4201-B291-9784FC369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59A506-9C64-409B-AD45-44F2B3960444}"/>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403033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3480A-CC41-4D55-BDA9-F494DDFD04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BC2A5C-C4CE-4CC8-B874-493F5E714A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507975-9920-4686-B403-F3D3D82C5970}"/>
              </a:ext>
            </a:extLst>
          </p:cNvPr>
          <p:cNvSpPr>
            <a:spLocks noGrp="1"/>
          </p:cNvSpPr>
          <p:nvPr>
            <p:ph type="dt" sz="half" idx="10"/>
          </p:nvPr>
        </p:nvSpPr>
        <p:spPr/>
        <p:txBody>
          <a:bodyPr/>
          <a:lstStyle/>
          <a:p>
            <a:fld id="{29F5216F-7402-4108-B6E9-331AFE632B24}" type="datetime1">
              <a:rPr lang="en-GB" smtClean="0"/>
              <a:t>17/09/2024</a:t>
            </a:fld>
            <a:endParaRPr lang="en-GB"/>
          </a:p>
        </p:txBody>
      </p:sp>
      <p:sp>
        <p:nvSpPr>
          <p:cNvPr id="5" name="Footer Placeholder 4">
            <a:extLst>
              <a:ext uri="{FF2B5EF4-FFF2-40B4-BE49-F238E27FC236}">
                <a16:creationId xmlns:a16="http://schemas.microsoft.com/office/drawing/2014/main" id="{AE1C629E-565E-49F7-95CD-2D08DF740B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036797-046A-46E8-91A2-BD10DE6DC429}"/>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13206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EBE0-F14D-4B51-9EE3-16EF9DCFE4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67DD9A-E7C7-4BE9-A1E7-31A6D7FBA0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7F003-9CCC-4182-AEE6-A4BB1AE0E2BB}"/>
              </a:ext>
            </a:extLst>
          </p:cNvPr>
          <p:cNvSpPr>
            <a:spLocks noGrp="1"/>
          </p:cNvSpPr>
          <p:nvPr>
            <p:ph type="dt" sz="half" idx="10"/>
          </p:nvPr>
        </p:nvSpPr>
        <p:spPr/>
        <p:txBody>
          <a:bodyPr/>
          <a:lstStyle/>
          <a:p>
            <a:fld id="{58469C6F-DEAC-4516-A3FA-0D85145A0516}" type="datetime1">
              <a:rPr lang="en-GB" smtClean="0"/>
              <a:t>17/09/2024</a:t>
            </a:fld>
            <a:endParaRPr lang="en-GB"/>
          </a:p>
        </p:txBody>
      </p:sp>
      <p:sp>
        <p:nvSpPr>
          <p:cNvPr id="5" name="Footer Placeholder 4">
            <a:extLst>
              <a:ext uri="{FF2B5EF4-FFF2-40B4-BE49-F238E27FC236}">
                <a16:creationId xmlns:a16="http://schemas.microsoft.com/office/drawing/2014/main" id="{CC57A968-054C-4D42-A6C4-C0978C8B0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6D6466-2269-4611-A728-9BCFBBFD3830}"/>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123226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C98E-6BA5-4CF8-9BEB-B4673AAE4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A4EF96-444E-4DDF-9A26-C0BC5981DE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F491AF-7565-4F2B-8B72-6A0924086968}"/>
              </a:ext>
            </a:extLst>
          </p:cNvPr>
          <p:cNvSpPr>
            <a:spLocks noGrp="1"/>
          </p:cNvSpPr>
          <p:nvPr>
            <p:ph type="dt" sz="half" idx="10"/>
          </p:nvPr>
        </p:nvSpPr>
        <p:spPr/>
        <p:txBody>
          <a:bodyPr/>
          <a:lstStyle/>
          <a:p>
            <a:fld id="{6869B890-3F1A-4EB7-B3E0-37FC2110DBAC}" type="datetime1">
              <a:rPr lang="en-GB" smtClean="0"/>
              <a:t>17/09/2024</a:t>
            </a:fld>
            <a:endParaRPr lang="en-GB"/>
          </a:p>
        </p:txBody>
      </p:sp>
      <p:sp>
        <p:nvSpPr>
          <p:cNvPr id="5" name="Footer Placeholder 4">
            <a:extLst>
              <a:ext uri="{FF2B5EF4-FFF2-40B4-BE49-F238E27FC236}">
                <a16:creationId xmlns:a16="http://schemas.microsoft.com/office/drawing/2014/main" id="{FBC79D07-CCBF-4D4B-B508-E44F999E57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7DAA9C-E80D-413C-AFB2-933D27145ADB}"/>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351880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9F26-AB24-4A72-A93C-FD74939467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34F72D-34B9-4503-8640-6081CA94EE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2E1C31-A793-4F99-A7D3-C0DF55A15F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E34658-6A01-4C27-986B-9070989EC8D1}"/>
              </a:ext>
            </a:extLst>
          </p:cNvPr>
          <p:cNvSpPr>
            <a:spLocks noGrp="1"/>
          </p:cNvSpPr>
          <p:nvPr>
            <p:ph type="dt" sz="half" idx="10"/>
          </p:nvPr>
        </p:nvSpPr>
        <p:spPr/>
        <p:txBody>
          <a:bodyPr/>
          <a:lstStyle/>
          <a:p>
            <a:fld id="{01CEDE7B-86CB-47A1-AB41-67115EF0606C}" type="datetime1">
              <a:rPr lang="en-GB" smtClean="0"/>
              <a:t>17/09/2024</a:t>
            </a:fld>
            <a:endParaRPr lang="en-GB"/>
          </a:p>
        </p:txBody>
      </p:sp>
      <p:sp>
        <p:nvSpPr>
          <p:cNvPr id="6" name="Footer Placeholder 5">
            <a:extLst>
              <a:ext uri="{FF2B5EF4-FFF2-40B4-BE49-F238E27FC236}">
                <a16:creationId xmlns:a16="http://schemas.microsoft.com/office/drawing/2014/main" id="{4761A6E0-3718-4A6A-AE22-95754B1B20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FFE395-0409-4793-8584-BB369DDCC388}"/>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32649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ADE1-CD2D-4D39-A1FB-E47519708A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01B32B-F7D5-44F7-BAE2-29F529F35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6FAD44-2D8C-422F-BFA0-BBB4751E85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D6A2A2-E247-40E3-A521-D87A6BFDFE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DB645-6057-496D-B8CE-0E6EB63A1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9E330-2B9D-4EB1-B9F8-8E7C34C6007B}"/>
              </a:ext>
            </a:extLst>
          </p:cNvPr>
          <p:cNvSpPr>
            <a:spLocks noGrp="1"/>
          </p:cNvSpPr>
          <p:nvPr>
            <p:ph type="dt" sz="half" idx="10"/>
          </p:nvPr>
        </p:nvSpPr>
        <p:spPr/>
        <p:txBody>
          <a:bodyPr/>
          <a:lstStyle/>
          <a:p>
            <a:fld id="{AE98B40D-E515-4396-87F4-5A58942FB94D}" type="datetime1">
              <a:rPr lang="en-GB" smtClean="0"/>
              <a:t>17/09/2024</a:t>
            </a:fld>
            <a:endParaRPr lang="en-GB"/>
          </a:p>
        </p:txBody>
      </p:sp>
      <p:sp>
        <p:nvSpPr>
          <p:cNvPr id="8" name="Footer Placeholder 7">
            <a:extLst>
              <a:ext uri="{FF2B5EF4-FFF2-40B4-BE49-F238E27FC236}">
                <a16:creationId xmlns:a16="http://schemas.microsoft.com/office/drawing/2014/main" id="{084712D5-4140-462D-A535-F5A1180324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3F7AAA-478D-4B1C-B609-AFAE58558142}"/>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215682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AA19-F86C-4433-B310-ABD233521B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D790DC-4DDC-4A9F-B4D9-D163A3BF6BDC}"/>
              </a:ext>
            </a:extLst>
          </p:cNvPr>
          <p:cNvSpPr>
            <a:spLocks noGrp="1"/>
          </p:cNvSpPr>
          <p:nvPr>
            <p:ph type="dt" sz="half" idx="10"/>
          </p:nvPr>
        </p:nvSpPr>
        <p:spPr/>
        <p:txBody>
          <a:bodyPr/>
          <a:lstStyle/>
          <a:p>
            <a:fld id="{0F45060B-BA56-4D5F-9FF4-E9B446C575EA}" type="datetime1">
              <a:rPr lang="en-GB" smtClean="0"/>
              <a:t>17/09/2024</a:t>
            </a:fld>
            <a:endParaRPr lang="en-GB"/>
          </a:p>
        </p:txBody>
      </p:sp>
      <p:sp>
        <p:nvSpPr>
          <p:cNvPr id="4" name="Footer Placeholder 3">
            <a:extLst>
              <a:ext uri="{FF2B5EF4-FFF2-40B4-BE49-F238E27FC236}">
                <a16:creationId xmlns:a16="http://schemas.microsoft.com/office/drawing/2014/main" id="{2258AE7F-C106-4061-BACD-F5D01343B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C44FE8-EF23-4B3A-ABE7-D866E11F7D60}"/>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200193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8CD3C-CF65-4431-9048-C78FC127F51F}"/>
              </a:ext>
            </a:extLst>
          </p:cNvPr>
          <p:cNvSpPr>
            <a:spLocks noGrp="1"/>
          </p:cNvSpPr>
          <p:nvPr>
            <p:ph type="dt" sz="half" idx="10"/>
          </p:nvPr>
        </p:nvSpPr>
        <p:spPr/>
        <p:txBody>
          <a:bodyPr/>
          <a:lstStyle/>
          <a:p>
            <a:fld id="{375CA118-C5A2-4D0E-B86F-F4965705D447}" type="datetime1">
              <a:rPr lang="en-GB" smtClean="0"/>
              <a:t>17/09/2024</a:t>
            </a:fld>
            <a:endParaRPr lang="en-GB"/>
          </a:p>
        </p:txBody>
      </p:sp>
      <p:sp>
        <p:nvSpPr>
          <p:cNvPr id="3" name="Footer Placeholder 2">
            <a:extLst>
              <a:ext uri="{FF2B5EF4-FFF2-40B4-BE49-F238E27FC236}">
                <a16:creationId xmlns:a16="http://schemas.microsoft.com/office/drawing/2014/main" id="{1BC3BCA0-EC2E-4C80-92EC-5AD36D4578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755376-A77D-44BD-8A6F-CADB3767B37D}"/>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232363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CF55-3B87-426D-B55B-DDCDA5EA7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C2E11C-A60C-4CEC-A1D3-9D87BAF61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617DB9-EB5A-4B25-921C-4F378AD3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1911E-0D47-4A25-B0DB-6BE5AC44A58D}"/>
              </a:ext>
            </a:extLst>
          </p:cNvPr>
          <p:cNvSpPr>
            <a:spLocks noGrp="1"/>
          </p:cNvSpPr>
          <p:nvPr>
            <p:ph type="dt" sz="half" idx="10"/>
          </p:nvPr>
        </p:nvSpPr>
        <p:spPr/>
        <p:txBody>
          <a:bodyPr/>
          <a:lstStyle/>
          <a:p>
            <a:fld id="{90B009E4-7FA6-42BD-9F79-3457225062EF}" type="datetime1">
              <a:rPr lang="en-GB" smtClean="0"/>
              <a:t>17/09/2024</a:t>
            </a:fld>
            <a:endParaRPr lang="en-GB"/>
          </a:p>
        </p:txBody>
      </p:sp>
      <p:sp>
        <p:nvSpPr>
          <p:cNvPr id="6" name="Footer Placeholder 5">
            <a:extLst>
              <a:ext uri="{FF2B5EF4-FFF2-40B4-BE49-F238E27FC236}">
                <a16:creationId xmlns:a16="http://schemas.microsoft.com/office/drawing/2014/main" id="{5D49820E-187C-4236-BCED-7A6FAC3C6B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F39F5C-0D12-4632-936F-65E5056FA105}"/>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416165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23AD-FD73-48BD-B041-C0AD9FECF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228596-ACA8-49F8-A95A-FDA3FF678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E110EF-F0A0-48E2-A594-1FF894A4A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D0C70-FF4B-485E-A1B6-8F331434A35B}"/>
              </a:ext>
            </a:extLst>
          </p:cNvPr>
          <p:cNvSpPr>
            <a:spLocks noGrp="1"/>
          </p:cNvSpPr>
          <p:nvPr>
            <p:ph type="dt" sz="half" idx="10"/>
          </p:nvPr>
        </p:nvSpPr>
        <p:spPr/>
        <p:txBody>
          <a:bodyPr/>
          <a:lstStyle/>
          <a:p>
            <a:fld id="{9893913A-0B9F-424C-98D6-53E5C67B7A05}" type="datetime1">
              <a:rPr lang="en-GB" smtClean="0"/>
              <a:t>17/09/2024</a:t>
            </a:fld>
            <a:endParaRPr lang="en-GB"/>
          </a:p>
        </p:txBody>
      </p:sp>
      <p:sp>
        <p:nvSpPr>
          <p:cNvPr id="6" name="Footer Placeholder 5">
            <a:extLst>
              <a:ext uri="{FF2B5EF4-FFF2-40B4-BE49-F238E27FC236}">
                <a16:creationId xmlns:a16="http://schemas.microsoft.com/office/drawing/2014/main" id="{8C5F1325-C3CF-4848-A9E5-9A896B49AB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158B94-4C0A-4A9E-921C-A0B82B9E95C0}"/>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182156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440F6-21C8-45C6-B5AE-1064FBB9D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057185-6AD8-44D1-BB28-D8E691873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7F629F-51BC-47A0-964E-6E7DB99C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A1A06-FABA-4346-840F-5217C54517EB}" type="datetime1">
              <a:rPr lang="en-GB" smtClean="0"/>
              <a:t>17/09/2024</a:t>
            </a:fld>
            <a:endParaRPr lang="en-GB"/>
          </a:p>
        </p:txBody>
      </p:sp>
      <p:sp>
        <p:nvSpPr>
          <p:cNvPr id="5" name="Footer Placeholder 4">
            <a:extLst>
              <a:ext uri="{FF2B5EF4-FFF2-40B4-BE49-F238E27FC236}">
                <a16:creationId xmlns:a16="http://schemas.microsoft.com/office/drawing/2014/main" id="{857B3DCC-A0F7-4525-93B0-7C702AA76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136421-7EFA-417A-A0A4-ABDF9267C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04BEC-B5E4-46DD-8C26-27C817717670}" type="slidenum">
              <a:rPr lang="en-GB" smtClean="0"/>
              <a:t>‹#›</a:t>
            </a:fld>
            <a:endParaRPr lang="en-GB"/>
          </a:p>
        </p:txBody>
      </p:sp>
    </p:spTree>
    <p:extLst>
      <p:ext uri="{BB962C8B-B14F-4D97-AF65-F5344CB8AC3E}">
        <p14:creationId xmlns:p14="http://schemas.microsoft.com/office/powerpoint/2010/main" val="4174983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41000"/>
              </a:schemeClr>
            </a:gs>
            <a:gs pos="100000">
              <a:schemeClr val="bg1">
                <a:alpha val="2000"/>
              </a:schemeClr>
            </a:gs>
            <a:gs pos="59000">
              <a:schemeClr val="bg1">
                <a:shade val="100000"/>
                <a:satMod val="115000"/>
              </a:schemeClr>
            </a:gs>
          </a:gsLst>
          <a:lin ang="16200000" scaled="1"/>
        </a:gra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E209CF-7C7B-4446-80BB-4752D0FA84A2}"/>
              </a:ext>
            </a:extLst>
          </p:cNvPr>
          <p:cNvSpPr/>
          <p:nvPr/>
        </p:nvSpPr>
        <p:spPr>
          <a:xfrm>
            <a:off x="387148" y="686646"/>
            <a:ext cx="4091709" cy="2197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pic>
        <p:nvPicPr>
          <p:cNvPr id="22" name="Picture 21" descr="A person holding a cup&#10;&#10;Description automatically generated with medium confidence">
            <a:extLst>
              <a:ext uri="{FF2B5EF4-FFF2-40B4-BE49-F238E27FC236}">
                <a16:creationId xmlns:a16="http://schemas.microsoft.com/office/drawing/2014/main" id="{46ED2804-261F-45C0-97FE-F7F37319ECE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r="20687"/>
          <a:stretch/>
        </p:blipFill>
        <p:spPr>
          <a:xfrm>
            <a:off x="2541542" y="-172"/>
            <a:ext cx="9671725" cy="6858000"/>
          </a:xfrm>
          <a:prstGeom prst="rect">
            <a:avLst/>
          </a:prstGeom>
          <a:noFill/>
        </p:spPr>
      </p:pic>
      <p:sp>
        <p:nvSpPr>
          <p:cNvPr id="5" name="Rectangle 4">
            <a:extLst>
              <a:ext uri="{FF2B5EF4-FFF2-40B4-BE49-F238E27FC236}">
                <a16:creationId xmlns:a16="http://schemas.microsoft.com/office/drawing/2014/main" id="{92DCD296-72DD-41BC-ACD2-C6FF0EF90A69}"/>
              </a:ext>
            </a:extLst>
          </p:cNvPr>
          <p:cNvSpPr/>
          <p:nvPr/>
        </p:nvSpPr>
        <p:spPr>
          <a:xfrm flipH="1">
            <a:off x="1902250" y="0"/>
            <a:ext cx="5788167" cy="6858172"/>
          </a:xfrm>
          <a:prstGeom prst="rect">
            <a:avLst/>
          </a:prstGeom>
          <a:gradFill>
            <a:gsLst>
              <a:gs pos="0">
                <a:schemeClr val="bg1"/>
              </a:gs>
              <a:gs pos="100000">
                <a:schemeClr val="bg1">
                  <a:alpha val="2000"/>
                </a:schemeClr>
              </a:gs>
              <a:gs pos="59000">
                <a:schemeClr val="bg1">
                  <a:shade val="100000"/>
                  <a:satMod val="1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4909B56-6A24-487C-9BB0-53F2C1A3F528}"/>
              </a:ext>
            </a:extLst>
          </p:cNvPr>
          <p:cNvSpPr txBox="1"/>
          <p:nvPr/>
        </p:nvSpPr>
        <p:spPr>
          <a:xfrm>
            <a:off x="237873" y="864792"/>
            <a:ext cx="6234846" cy="4895684"/>
          </a:xfrm>
          <a:prstGeom prst="rect">
            <a:avLst/>
          </a:prstGeom>
        </p:spPr>
        <p:txBody>
          <a:bodyPr vert="horz" lIns="91440" tIns="45720" rIns="91440" bIns="45720" rtlCol="0" anchor="t">
            <a:normAutofit lnSpcReduction="10000"/>
          </a:bodyPr>
          <a:lstStyle/>
          <a:p>
            <a:pPr>
              <a:lnSpc>
                <a:spcPct val="120000"/>
              </a:lnSpc>
            </a:pPr>
            <a:r>
              <a:rPr lang="en-US" sz="1400" b="1" dirty="0">
                <a:solidFill>
                  <a:schemeClr val="accent1">
                    <a:lumMod val="50000"/>
                  </a:schemeClr>
                </a:solidFill>
                <a:latin typeface="+mj-lt"/>
              </a:rPr>
              <a:t>What survey?</a:t>
            </a:r>
          </a:p>
          <a:p>
            <a:pPr>
              <a:lnSpc>
                <a:spcPct val="120000"/>
              </a:lnSpc>
              <a:spcAft>
                <a:spcPts val="600"/>
              </a:spcAft>
            </a:pPr>
            <a:r>
              <a:rPr lang="en-US" sz="1200" dirty="0">
                <a:solidFill>
                  <a:schemeClr val="accent1">
                    <a:lumMod val="50000"/>
                  </a:schemeClr>
                </a:solidFill>
                <a:latin typeface="+mj-lt"/>
              </a:rPr>
              <a:t>Hightown Housing Association  have commissioned Acuity, a market research company who specialise in the social housing sector, to carry out a series of surveys with their </a:t>
            </a:r>
            <a:r>
              <a:rPr lang="en-GB" sz="1200" dirty="0">
                <a:solidFill>
                  <a:srgbClr val="1F497D"/>
                </a:solidFill>
                <a:effectLst/>
                <a:latin typeface="+mj-lt"/>
                <a:ea typeface="Times New Roman" panose="02020603050405020304" pitchFamily="18" charset="0"/>
                <a:cs typeface="Times New Roman" panose="02020603050405020304" pitchFamily="18" charset="0"/>
              </a:rPr>
              <a:t>residents</a:t>
            </a:r>
            <a:r>
              <a:rPr lang="en-US" sz="1200" dirty="0">
                <a:solidFill>
                  <a:schemeClr val="accent1">
                    <a:lumMod val="50000"/>
                  </a:schemeClr>
                </a:solidFill>
                <a:latin typeface="+mj-lt"/>
              </a:rPr>
              <a:t>.  The survey is a general satisfaction survey (perception survey) asking residents what they think about their home and the services provided by Hightown Housing Association. The questions are based on the Tenant Satisfaction Measures (TSMs) introduced by the Regulator of Social Housing from April 2023. </a:t>
            </a:r>
          </a:p>
          <a:p>
            <a:pPr>
              <a:lnSpc>
                <a:spcPct val="120000"/>
              </a:lnSpc>
            </a:pPr>
            <a:r>
              <a:rPr lang="en-US" sz="1400" b="1" dirty="0">
                <a:solidFill>
                  <a:schemeClr val="accent1">
                    <a:lumMod val="50000"/>
                  </a:schemeClr>
                </a:solidFill>
                <a:effectLst/>
                <a:latin typeface="+mj-lt"/>
              </a:rPr>
              <a:t>Who are Acuity?</a:t>
            </a:r>
          </a:p>
          <a:p>
            <a:pPr>
              <a:lnSpc>
                <a:spcPct val="120000"/>
              </a:lnSpc>
              <a:spcAft>
                <a:spcPts val="600"/>
              </a:spcAft>
            </a:pPr>
            <a:r>
              <a:rPr lang="en-GB" sz="1200" dirty="0">
                <a:solidFill>
                  <a:schemeClr val="accent1">
                    <a:lumMod val="50000"/>
                  </a:schemeClr>
                </a:solidFill>
                <a:effectLst/>
                <a:latin typeface="+mj-lt"/>
                <a:ea typeface="Times New Roman" panose="02020603050405020304" pitchFamily="18" charset="0"/>
                <a:cs typeface="Times New Roman" panose="02020603050405020304" pitchFamily="18" charset="0"/>
              </a:rPr>
              <a:t>Acuity Research &amp; Practice </a:t>
            </a:r>
            <a:r>
              <a:rPr lang="en-GB" sz="1200" dirty="0">
                <a:solidFill>
                  <a:schemeClr val="accent1">
                    <a:lumMod val="50000"/>
                  </a:schemeClr>
                </a:solidFill>
                <a:latin typeface="+mj-lt"/>
                <a:ea typeface="Times New Roman" panose="02020603050405020304" pitchFamily="18" charset="0"/>
                <a:cs typeface="Times New Roman" panose="02020603050405020304" pitchFamily="18" charset="0"/>
              </a:rPr>
              <a:t>(Acuity) </a:t>
            </a:r>
            <a:r>
              <a:rPr lang="en-GB" sz="1200" dirty="0">
                <a:solidFill>
                  <a:schemeClr val="accent1">
                    <a:lumMod val="50000"/>
                  </a:schemeClr>
                </a:solidFill>
                <a:effectLst/>
                <a:latin typeface="+mj-lt"/>
                <a:ea typeface="Times New Roman" panose="02020603050405020304" pitchFamily="18" charset="0"/>
                <a:cs typeface="Times New Roman" panose="02020603050405020304" pitchFamily="18" charset="0"/>
              </a:rPr>
              <a:t>provide resident satisfaction surveys and benchmarking services, helping housing providers to improve services and engage with their residents through an understanding of satisfaction, performance and profiling data. They have been providing consultancy services to the social housing sector for over 26 years. </a:t>
            </a:r>
          </a:p>
          <a:p>
            <a:pPr>
              <a:lnSpc>
                <a:spcPct val="120000"/>
              </a:lnSpc>
              <a:spcBef>
                <a:spcPts val="600"/>
              </a:spcBef>
            </a:pPr>
            <a:r>
              <a:rPr lang="en-US" sz="1400" b="1" dirty="0">
                <a:solidFill>
                  <a:schemeClr val="accent1">
                    <a:lumMod val="50000"/>
                  </a:schemeClr>
                </a:solidFill>
                <a:effectLst/>
                <a:latin typeface="+mj-lt"/>
              </a:rPr>
              <a:t>Who will be contacted?</a:t>
            </a:r>
          </a:p>
          <a:p>
            <a:pPr>
              <a:lnSpc>
                <a:spcPct val="120000"/>
              </a:lnSpc>
              <a:spcAft>
                <a:spcPts val="600"/>
              </a:spcAft>
            </a:pPr>
            <a:r>
              <a:rPr lang="en-US" sz="1200" b="0" dirty="0">
                <a:solidFill>
                  <a:schemeClr val="accent1">
                    <a:lumMod val="50000"/>
                  </a:schemeClr>
                </a:solidFill>
                <a:effectLst/>
                <a:latin typeface="+mj-lt"/>
              </a:rPr>
              <a:t>Acuity will contact </a:t>
            </a:r>
            <a:r>
              <a:rPr lang="en-US" sz="1200" dirty="0">
                <a:solidFill>
                  <a:schemeClr val="accent1">
                    <a:lumMod val="50000"/>
                  </a:schemeClr>
                </a:solidFill>
                <a:latin typeface="+mj-lt"/>
              </a:rPr>
              <a:t>Hightown Housing Association</a:t>
            </a:r>
            <a:r>
              <a:rPr lang="en-US" sz="1200" b="0" dirty="0">
                <a:solidFill>
                  <a:schemeClr val="accent1">
                    <a:lumMod val="50000"/>
                  </a:schemeClr>
                </a:solidFill>
                <a:effectLst/>
                <a:latin typeface="+mj-lt"/>
              </a:rPr>
              <a:t> residents by sending an online link via email or text</a:t>
            </a:r>
            <a:r>
              <a:rPr lang="en-US" sz="1200" dirty="0">
                <a:solidFill>
                  <a:schemeClr val="accent1">
                    <a:lumMod val="50000"/>
                  </a:schemeClr>
                </a:solidFill>
                <a:latin typeface="+mj-lt"/>
              </a:rPr>
              <a:t> from 11</a:t>
            </a:r>
            <a:r>
              <a:rPr lang="en-US" sz="1200" baseline="30000" dirty="0">
                <a:solidFill>
                  <a:schemeClr val="accent1">
                    <a:lumMod val="50000"/>
                  </a:schemeClr>
                </a:solidFill>
                <a:latin typeface="+mj-lt"/>
              </a:rPr>
              <a:t>th</a:t>
            </a:r>
            <a:r>
              <a:rPr lang="en-US" sz="1200" dirty="0">
                <a:solidFill>
                  <a:schemeClr val="accent1">
                    <a:lumMod val="50000"/>
                  </a:schemeClr>
                </a:solidFill>
                <a:latin typeface="+mj-lt"/>
              </a:rPr>
              <a:t> November 2024 or</a:t>
            </a:r>
            <a:r>
              <a:rPr lang="en-US" sz="1200" b="0" dirty="0">
                <a:solidFill>
                  <a:schemeClr val="accent1">
                    <a:lumMod val="50000"/>
                  </a:schemeClr>
                </a:solidFill>
                <a:effectLst/>
                <a:latin typeface="+mj-lt"/>
              </a:rPr>
              <a:t> by telephone from 2</a:t>
            </a:r>
            <a:r>
              <a:rPr lang="en-US" sz="1200" b="0" baseline="30000" dirty="0">
                <a:solidFill>
                  <a:schemeClr val="accent1">
                    <a:lumMod val="50000"/>
                  </a:schemeClr>
                </a:solidFill>
                <a:effectLst/>
                <a:latin typeface="+mj-lt"/>
              </a:rPr>
              <a:t>nd</a:t>
            </a:r>
            <a:r>
              <a:rPr lang="en-US" sz="1200" b="0" dirty="0">
                <a:solidFill>
                  <a:schemeClr val="accent1">
                    <a:lumMod val="50000"/>
                  </a:schemeClr>
                </a:solidFill>
                <a:effectLst/>
                <a:latin typeface="+mj-lt"/>
              </a:rPr>
              <a:t> December. A postal surve</a:t>
            </a:r>
            <a:r>
              <a:rPr lang="en-US" sz="1200" dirty="0">
                <a:solidFill>
                  <a:schemeClr val="accent1">
                    <a:lumMod val="50000"/>
                  </a:schemeClr>
                </a:solidFill>
                <a:latin typeface="+mj-lt"/>
              </a:rPr>
              <a:t>y will be sent to scheme managers to distribute to</a:t>
            </a:r>
            <a:r>
              <a:rPr lang="en-US" sz="1200" b="0" dirty="0">
                <a:solidFill>
                  <a:schemeClr val="accent1">
                    <a:lumMod val="50000"/>
                  </a:schemeClr>
                </a:solidFill>
                <a:effectLst/>
                <a:latin typeface="+mj-lt"/>
              </a:rPr>
              <a:t> Care &amp; Supported Housing residents only from 11</a:t>
            </a:r>
            <a:r>
              <a:rPr lang="en-US" sz="1200" b="0" baseline="30000" dirty="0">
                <a:solidFill>
                  <a:schemeClr val="accent1">
                    <a:lumMod val="50000"/>
                  </a:schemeClr>
                </a:solidFill>
                <a:effectLst/>
                <a:latin typeface="+mj-lt"/>
              </a:rPr>
              <a:t>th</a:t>
            </a:r>
            <a:r>
              <a:rPr lang="en-US" sz="1200" b="0" dirty="0">
                <a:solidFill>
                  <a:schemeClr val="accent1">
                    <a:lumMod val="50000"/>
                  </a:schemeClr>
                </a:solidFill>
                <a:effectLst/>
                <a:latin typeface="+mj-lt"/>
              </a:rPr>
              <a:t> November. The survey should take approximately 8 to 10 minutes to complete. </a:t>
            </a:r>
            <a:r>
              <a:rPr lang="en-US" sz="1200" dirty="0">
                <a:solidFill>
                  <a:schemeClr val="accent1">
                    <a:lumMod val="50000"/>
                  </a:schemeClr>
                </a:solidFill>
                <a:latin typeface="+mj-lt"/>
              </a:rPr>
              <a:t>The survey only needs to be completed once.</a:t>
            </a:r>
            <a:endParaRPr lang="en-US" sz="1200" b="0" dirty="0">
              <a:solidFill>
                <a:schemeClr val="accent1">
                  <a:lumMod val="50000"/>
                </a:schemeClr>
              </a:solidFill>
              <a:effectLst/>
              <a:latin typeface="+mj-lt"/>
            </a:endParaRPr>
          </a:p>
          <a:p>
            <a:pPr>
              <a:lnSpc>
                <a:spcPct val="120000"/>
              </a:lnSpc>
              <a:spcAft>
                <a:spcPts val="600"/>
              </a:spcAft>
            </a:pPr>
            <a:r>
              <a:rPr lang="en-US" sz="1400" b="1" dirty="0">
                <a:solidFill>
                  <a:schemeClr val="accent1">
                    <a:lumMod val="50000"/>
                  </a:schemeClr>
                </a:solidFill>
                <a:latin typeface="+mj-lt"/>
              </a:rPr>
              <a:t>What number to look out for?</a:t>
            </a:r>
          </a:p>
          <a:p>
            <a:pPr>
              <a:lnSpc>
                <a:spcPct val="110000"/>
              </a:lnSpc>
              <a:spcAft>
                <a:spcPts val="600"/>
              </a:spcAft>
            </a:pPr>
            <a:r>
              <a:rPr lang="en-US" sz="1200" dirty="0">
                <a:solidFill>
                  <a:schemeClr val="tx2"/>
                </a:solidFill>
                <a:effectLst/>
                <a:latin typeface="+mj-lt"/>
                <a:ea typeface="Times New Roman" panose="02020603050405020304" pitchFamily="18" charset="0"/>
                <a:cs typeface="Times New Roman" panose="02020603050405020304" pitchFamily="18" charset="0"/>
              </a:rPr>
              <a:t>If you received a call Acuity the number displayed will be </a:t>
            </a:r>
            <a:r>
              <a:rPr lang="en-US" sz="1200" b="1" dirty="0">
                <a:solidFill>
                  <a:schemeClr val="tx2"/>
                </a:solidFill>
                <a:latin typeface="+mj-lt"/>
                <a:ea typeface="Times New Roman" panose="02020603050405020304" pitchFamily="18" charset="0"/>
                <a:cs typeface="Times New Roman" panose="02020603050405020304" pitchFamily="18" charset="0"/>
              </a:rPr>
              <a:t>01442 </a:t>
            </a:r>
            <a:r>
              <a:rPr lang="en-US" sz="1200" b="1" dirty="0" err="1">
                <a:solidFill>
                  <a:schemeClr val="tx2"/>
                </a:solidFill>
                <a:latin typeface="+mj-lt"/>
                <a:ea typeface="Times New Roman" panose="02020603050405020304" pitchFamily="18" charset="0"/>
                <a:cs typeface="Times New Roman" panose="02020603050405020304" pitchFamily="18" charset="0"/>
              </a:rPr>
              <a:t>xxxxxx</a:t>
            </a:r>
            <a:r>
              <a:rPr lang="en-US" sz="1200" dirty="0">
                <a:solidFill>
                  <a:schemeClr val="tx2"/>
                </a:solidFill>
                <a:effectLst/>
                <a:latin typeface="+mj-lt"/>
                <a:ea typeface="Times New Roman" panose="02020603050405020304" pitchFamily="18" charset="0"/>
                <a:cs typeface="Times New Roman" panose="02020603050405020304" pitchFamily="18" charset="0"/>
              </a:rPr>
              <a:t>, which is a Local Area code. </a:t>
            </a:r>
            <a:endParaRPr lang="en-US" sz="1200" b="1" dirty="0">
              <a:solidFill>
                <a:schemeClr val="accent1">
                  <a:lumMod val="50000"/>
                </a:schemeClr>
              </a:solidFill>
              <a:effectLst/>
              <a:latin typeface="+mj-lt"/>
            </a:endParaRPr>
          </a:p>
        </p:txBody>
      </p:sp>
      <p:sp>
        <p:nvSpPr>
          <p:cNvPr id="19" name="TextBox 18">
            <a:extLst>
              <a:ext uri="{FF2B5EF4-FFF2-40B4-BE49-F238E27FC236}">
                <a16:creationId xmlns:a16="http://schemas.microsoft.com/office/drawing/2014/main" id="{F48B87A7-0F20-4D83-A470-9172E2B44707}"/>
              </a:ext>
            </a:extLst>
          </p:cNvPr>
          <p:cNvSpPr txBox="1"/>
          <p:nvPr/>
        </p:nvSpPr>
        <p:spPr>
          <a:xfrm>
            <a:off x="237873" y="253480"/>
            <a:ext cx="6234846" cy="522137"/>
          </a:xfrm>
          <a:prstGeom prst="rect">
            <a:avLst/>
          </a:prstGeom>
        </p:spPr>
        <p:txBody>
          <a:bodyPr vert="horz" lIns="91440" tIns="45720" rIns="91440" bIns="45720" rtlCol="0" anchor="t">
            <a:normAutofit fontScale="70000" lnSpcReduction="20000"/>
          </a:bodyPr>
          <a:lstStyle/>
          <a:p>
            <a:pPr>
              <a:lnSpc>
                <a:spcPct val="90000"/>
              </a:lnSpc>
              <a:spcBef>
                <a:spcPts val="600"/>
              </a:spcBef>
              <a:spcAft>
                <a:spcPts val="600"/>
              </a:spcAft>
            </a:pPr>
            <a:r>
              <a:rPr lang="en-US" sz="3200" dirty="0">
                <a:solidFill>
                  <a:schemeClr val="accent1">
                    <a:lumMod val="50000"/>
                  </a:schemeClr>
                </a:solidFill>
              </a:rPr>
              <a:t>Client and Tenant Satisfaction Measures Survey</a:t>
            </a:r>
          </a:p>
        </p:txBody>
      </p:sp>
      <p:pic>
        <p:nvPicPr>
          <p:cNvPr id="6" name="Picture 5" descr="A blue text on a black background&#10;&#10;Description automatically generated">
            <a:extLst>
              <a:ext uri="{FF2B5EF4-FFF2-40B4-BE49-F238E27FC236}">
                <a16:creationId xmlns:a16="http://schemas.microsoft.com/office/drawing/2014/main" id="{BB524AF4-71D8-F2EF-C61F-CAAD3BCA3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73" y="5849651"/>
            <a:ext cx="2471738" cy="733929"/>
          </a:xfrm>
          <a:prstGeom prst="rect">
            <a:avLst/>
          </a:prstGeom>
        </p:spPr>
      </p:pic>
      <p:pic>
        <p:nvPicPr>
          <p:cNvPr id="2" name="Picture 1" descr="Hightown | Logo refresh and brand guidelines | Hertfordshire based Brand  Design and Communications Agency">
            <a:extLst>
              <a:ext uri="{FF2B5EF4-FFF2-40B4-BE49-F238E27FC236}">
                <a16:creationId xmlns:a16="http://schemas.microsoft.com/office/drawing/2014/main" id="{BFA4D6EE-0D66-4E75-6132-44A6816F8F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4311" y="5556092"/>
            <a:ext cx="1851660" cy="1230524"/>
          </a:xfrm>
          <a:prstGeom prst="rect">
            <a:avLst/>
          </a:prstGeom>
          <a:noFill/>
          <a:ln>
            <a:noFill/>
          </a:ln>
        </p:spPr>
      </p:pic>
    </p:spTree>
    <p:extLst>
      <p:ext uri="{BB962C8B-B14F-4D97-AF65-F5344CB8AC3E}">
        <p14:creationId xmlns:p14="http://schemas.microsoft.com/office/powerpoint/2010/main" val="190312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on a couch&#10;&#10;Description automatically generated with low confidence">
            <a:extLst>
              <a:ext uri="{FF2B5EF4-FFF2-40B4-BE49-F238E27FC236}">
                <a16:creationId xmlns:a16="http://schemas.microsoft.com/office/drawing/2014/main" id="{5E0040D5-664C-485A-81B8-FC90102297C5}"/>
              </a:ext>
            </a:extLst>
          </p:cNvPr>
          <p:cNvPicPr>
            <a:picLocks noChangeAspect="1"/>
          </p:cNvPicPr>
          <p:nvPr/>
        </p:nvPicPr>
        <p:blipFill rotWithShape="1">
          <a:blip r:embed="rId3">
            <a:extLst>
              <a:ext uri="{28A0092B-C50C-407E-A947-70E740481C1C}">
                <a14:useLocalDpi xmlns:a14="http://schemas.microsoft.com/office/drawing/2010/main" val="0"/>
              </a:ext>
            </a:extLst>
          </a:blip>
          <a:srcRect l="33145" t="-39" r="28501" b="117"/>
          <a:stretch/>
        </p:blipFill>
        <p:spPr>
          <a:xfrm flipH="1">
            <a:off x="-1" y="0"/>
            <a:ext cx="4533254" cy="6857990"/>
          </a:xfrm>
          <a:prstGeom prst="rect">
            <a:avLst/>
          </a:prstGeom>
          <a:gradFill>
            <a:gsLst>
              <a:gs pos="0">
                <a:schemeClr val="bg1">
                  <a:alpha val="41000"/>
                </a:schemeClr>
              </a:gs>
              <a:gs pos="100000">
                <a:schemeClr val="bg1">
                  <a:alpha val="2000"/>
                </a:schemeClr>
              </a:gs>
              <a:gs pos="59000">
                <a:schemeClr val="bg1">
                  <a:shade val="100000"/>
                  <a:satMod val="115000"/>
                </a:schemeClr>
              </a:gs>
            </a:gsLst>
            <a:lin ang="16200000" scaled="1"/>
          </a:gradFill>
        </p:spPr>
      </p:pic>
      <p:sp>
        <p:nvSpPr>
          <p:cNvPr id="4" name="Rectangle 3">
            <a:extLst>
              <a:ext uri="{FF2B5EF4-FFF2-40B4-BE49-F238E27FC236}">
                <a16:creationId xmlns:a16="http://schemas.microsoft.com/office/drawing/2014/main" id="{5BF7047B-A79C-EA6D-02F4-7081D364D026}"/>
              </a:ext>
            </a:extLst>
          </p:cNvPr>
          <p:cNvSpPr/>
          <p:nvPr/>
        </p:nvSpPr>
        <p:spPr>
          <a:xfrm>
            <a:off x="3339862" y="-182"/>
            <a:ext cx="1441244" cy="6858172"/>
          </a:xfrm>
          <a:prstGeom prst="rect">
            <a:avLst/>
          </a:prstGeom>
          <a:gradFill>
            <a:gsLst>
              <a:gs pos="0">
                <a:schemeClr val="bg1"/>
              </a:gs>
              <a:gs pos="100000">
                <a:schemeClr val="bg1">
                  <a:alpha val="2000"/>
                </a:schemeClr>
              </a:gs>
              <a:gs pos="59000">
                <a:schemeClr val="bg1">
                  <a:shade val="100000"/>
                  <a:satMod val="1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C5F4F6-D73D-43B1-9E0F-888AE29CC4CF}"/>
              </a:ext>
            </a:extLst>
          </p:cNvPr>
          <p:cNvSpPr txBox="1"/>
          <p:nvPr/>
        </p:nvSpPr>
        <p:spPr>
          <a:xfrm>
            <a:off x="4211362" y="1354578"/>
            <a:ext cx="7733461" cy="4961511"/>
          </a:xfrm>
          <a:prstGeom prst="rect">
            <a:avLst/>
          </a:prstGeom>
        </p:spPr>
        <p:txBody>
          <a:bodyPr vert="horz" lIns="91440" tIns="45720" rIns="91440" bIns="45720" rtlCol="0" anchor="t">
            <a:noAutofit/>
          </a:bodyPr>
          <a:lstStyle/>
          <a:p>
            <a:r>
              <a:rPr lang="en-US" sz="1200" b="1" dirty="0">
                <a:solidFill>
                  <a:schemeClr val="tx2"/>
                </a:solidFill>
                <a:effectLst/>
                <a:latin typeface="+mj-lt"/>
                <a:ea typeface="Times New Roman" panose="02020603050405020304" pitchFamily="18" charset="0"/>
                <a:cs typeface="Times New Roman" panose="02020603050405020304" pitchFamily="18" charset="0"/>
              </a:rPr>
              <a:t>What telephone number is displayed?</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pPr>
              <a:spcAft>
                <a:spcPts val="600"/>
              </a:spcAft>
            </a:pPr>
            <a:r>
              <a:rPr lang="en-US" sz="1200" dirty="0">
                <a:solidFill>
                  <a:schemeClr val="tx2"/>
                </a:solidFill>
                <a:effectLst/>
                <a:latin typeface="+mj-lt"/>
                <a:ea typeface="Times New Roman" panose="02020603050405020304" pitchFamily="18" charset="0"/>
                <a:cs typeface="Times New Roman" panose="02020603050405020304" pitchFamily="18" charset="0"/>
              </a:rPr>
              <a:t>If a resident receives a call from Acuity the number displayed is </a:t>
            </a:r>
            <a:r>
              <a:rPr lang="en-US" sz="1200" b="1" dirty="0">
                <a:solidFill>
                  <a:schemeClr val="tx2"/>
                </a:solidFill>
                <a:effectLst/>
                <a:latin typeface="+mj-lt"/>
                <a:ea typeface="Times New Roman" panose="02020603050405020304" pitchFamily="18" charset="0"/>
                <a:cs typeface="Times New Roman" panose="02020603050405020304" pitchFamily="18" charset="0"/>
              </a:rPr>
              <a:t>01442 </a:t>
            </a:r>
            <a:r>
              <a:rPr lang="en-US" sz="1200" b="1" dirty="0" err="1">
                <a:solidFill>
                  <a:schemeClr val="tx2"/>
                </a:solidFill>
                <a:effectLst/>
                <a:latin typeface="+mj-lt"/>
                <a:ea typeface="Times New Roman" panose="02020603050405020304" pitchFamily="18" charset="0"/>
                <a:cs typeface="Times New Roman" panose="02020603050405020304" pitchFamily="18" charset="0"/>
              </a:rPr>
              <a:t>xxxxxx</a:t>
            </a:r>
            <a:r>
              <a:rPr lang="en-US" sz="1200" dirty="0">
                <a:solidFill>
                  <a:schemeClr val="tx2"/>
                </a:solidFill>
                <a:effectLst/>
                <a:latin typeface="+mj-lt"/>
                <a:ea typeface="Times New Roman" panose="02020603050405020304" pitchFamily="18" charset="0"/>
                <a:cs typeface="Times New Roman" panose="02020603050405020304" pitchFamily="18" charset="0"/>
              </a:rPr>
              <a:t>, which is a Local Area code. If the resident sees a missed call from this number and calls back, they will hear a recorded message informing them that someone from Acuity tried to call them to complete a survey for their landlord.</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r>
              <a:rPr lang="en-US" sz="1200" b="1" dirty="0">
                <a:solidFill>
                  <a:schemeClr val="tx2"/>
                </a:solidFill>
                <a:effectLst/>
                <a:latin typeface="+mj-lt"/>
                <a:ea typeface="Times New Roman" panose="02020603050405020304" pitchFamily="18" charset="0"/>
                <a:cs typeface="Times New Roman" panose="02020603050405020304" pitchFamily="18" charset="0"/>
              </a:rPr>
              <a:t>What can I do to help residents and boost response rates?</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pPr>
              <a:spcAft>
                <a:spcPts val="600"/>
              </a:spcAft>
            </a:pPr>
            <a:r>
              <a:rPr lang="en-US" sz="1200" dirty="0">
                <a:solidFill>
                  <a:schemeClr val="tx2"/>
                </a:solidFill>
                <a:effectLst/>
                <a:latin typeface="+mj-lt"/>
                <a:ea typeface="Times New Roman" panose="02020603050405020304" pitchFamily="18" charset="0"/>
                <a:cs typeface="Times New Roman" panose="02020603050405020304" pitchFamily="18" charset="0"/>
              </a:rPr>
              <a:t>It is </a:t>
            </a:r>
            <a:r>
              <a:rPr lang="en-US" sz="1200" b="1" u="sng" dirty="0">
                <a:solidFill>
                  <a:schemeClr val="tx2"/>
                </a:solidFill>
                <a:effectLst/>
                <a:latin typeface="+mj-lt"/>
                <a:ea typeface="Times New Roman" panose="02020603050405020304" pitchFamily="18" charset="0"/>
                <a:cs typeface="Times New Roman" panose="02020603050405020304" pitchFamily="18" charset="0"/>
              </a:rPr>
              <a:t>really important </a:t>
            </a:r>
            <a:r>
              <a:rPr lang="en-US" sz="1200" dirty="0">
                <a:solidFill>
                  <a:schemeClr val="tx2"/>
                </a:solidFill>
                <a:effectLst/>
                <a:latin typeface="+mj-lt"/>
                <a:ea typeface="Times New Roman" panose="02020603050405020304" pitchFamily="18" charset="0"/>
                <a:cs typeface="Times New Roman" panose="02020603050405020304" pitchFamily="18" charset="0"/>
              </a:rPr>
              <a:t>that front line staff encourage residents to take part at every opportunity and assist residents with queries about the survey and reassure them that the calls are genuine. </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r>
              <a:rPr lang="en-US" sz="1200" b="1" dirty="0">
                <a:solidFill>
                  <a:schemeClr val="tx2"/>
                </a:solidFill>
                <a:effectLst/>
                <a:latin typeface="+mj-lt"/>
                <a:ea typeface="Times New Roman" panose="02020603050405020304" pitchFamily="18" charset="0"/>
                <a:cs typeface="Times New Roman" panose="02020603050405020304" pitchFamily="18" charset="0"/>
              </a:rPr>
              <a:t>Is the survey confidential and anonymous? </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pPr>
              <a:spcAft>
                <a:spcPts val="600"/>
              </a:spcAft>
            </a:pPr>
            <a:r>
              <a:rPr lang="en-US" sz="1200" dirty="0">
                <a:solidFill>
                  <a:schemeClr val="tx2"/>
                </a:solidFill>
                <a:effectLst/>
                <a:latin typeface="+mj-lt"/>
                <a:ea typeface="Times New Roman" panose="02020603050405020304" pitchFamily="18" charset="0"/>
                <a:cs typeface="Times New Roman" panose="02020603050405020304" pitchFamily="18" charset="0"/>
              </a:rPr>
              <a:t>The survey is strictly confidential and if a resident requests, the results can be given back to </a:t>
            </a:r>
            <a:r>
              <a:rPr lang="en-US" sz="1200" dirty="0">
                <a:solidFill>
                  <a:schemeClr val="tx2"/>
                </a:solidFill>
                <a:latin typeface="+mj-lt"/>
                <a:ea typeface="Times New Roman" panose="02020603050405020304" pitchFamily="18" charset="0"/>
                <a:cs typeface="Times New Roman" panose="02020603050405020304" pitchFamily="18" charset="0"/>
              </a:rPr>
              <a:t>Hightown Housing Association </a:t>
            </a:r>
            <a:r>
              <a:rPr lang="en-US" sz="1200" dirty="0">
                <a:solidFill>
                  <a:schemeClr val="tx2"/>
                </a:solidFill>
                <a:effectLst/>
                <a:latin typeface="+mj-lt"/>
                <a:ea typeface="Times New Roman" panose="02020603050405020304" pitchFamily="18" charset="0"/>
                <a:cs typeface="Times New Roman" panose="02020603050405020304" pitchFamily="18" charset="0"/>
              </a:rPr>
              <a:t>anonymously without their name attached. </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r>
              <a:rPr lang="en-US" sz="1200" b="1" dirty="0">
                <a:solidFill>
                  <a:schemeClr val="tx2"/>
                </a:solidFill>
                <a:effectLst/>
                <a:latin typeface="+mj-lt"/>
                <a:ea typeface="Times New Roman" panose="02020603050405020304" pitchFamily="18" charset="0"/>
                <a:cs typeface="Times New Roman" panose="02020603050405020304" pitchFamily="18" charset="0"/>
              </a:rPr>
              <a:t>Is the survey in line with data protection and what about quality standards?</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pPr>
              <a:spcAft>
                <a:spcPts val="600"/>
              </a:spcAft>
            </a:pPr>
            <a:r>
              <a:rPr lang="en-US" sz="1200" dirty="0">
                <a:solidFill>
                  <a:schemeClr val="tx2"/>
                </a:solidFill>
                <a:effectLst/>
                <a:latin typeface="+mj-lt"/>
                <a:ea typeface="Times New Roman" panose="02020603050405020304" pitchFamily="18" charset="0"/>
                <a:cs typeface="Times New Roman" panose="02020603050405020304" pitchFamily="18" charset="0"/>
              </a:rPr>
              <a:t>All the calls are recorded for training and quality purposes. Acuity is a company partner member of the Market Research Society and is registered with the Information Commissionaires Office, and in line with the Data Protection Act is not permitted to release any details to any other organisation. Under the Data Protection Act Acuity is not permitted to release any information that would allow an individual to be identified without their prior active consent to do so. </a:t>
            </a:r>
            <a:r>
              <a:rPr lang="en-GB" sz="1200" dirty="0">
                <a:solidFill>
                  <a:schemeClr val="tx2"/>
                </a:solidFill>
                <a:effectLst/>
                <a:latin typeface="+mj-lt"/>
                <a:ea typeface="Times New Roman" panose="02020603050405020304" pitchFamily="18" charset="0"/>
                <a:cs typeface="Times New Roman" panose="02020603050405020304" pitchFamily="18" charset="0"/>
              </a:rPr>
              <a:t>All research projects are carried out in conformity with ISO20252:2019 </a:t>
            </a:r>
            <a:r>
              <a:rPr lang="en-US" sz="1200" dirty="0">
                <a:solidFill>
                  <a:schemeClr val="tx2"/>
                </a:solidFill>
                <a:latin typeface="+mj-lt"/>
                <a:ea typeface="Times New Roman" panose="02020603050405020304" pitchFamily="18" charset="0"/>
                <a:cs typeface="Times New Roman" panose="02020603050405020304" pitchFamily="18" charset="0"/>
              </a:rPr>
              <a:t>which is the quality standard for market research companies, Acuity is company member of the Market Research Society and adheres to the </a:t>
            </a:r>
            <a:r>
              <a:rPr lang="en-GB" sz="1200" dirty="0">
                <a:solidFill>
                  <a:schemeClr val="tx2"/>
                </a:solidFill>
                <a:effectLst/>
                <a:latin typeface="+mj-lt"/>
                <a:ea typeface="Times New Roman" panose="02020603050405020304" pitchFamily="18" charset="0"/>
                <a:cs typeface="Times New Roman" panose="02020603050405020304" pitchFamily="18" charset="0"/>
              </a:rPr>
              <a:t>MRS Code of Conduct.</a:t>
            </a:r>
          </a:p>
          <a:p>
            <a:r>
              <a:rPr lang="en-US" sz="1200" b="1" dirty="0">
                <a:solidFill>
                  <a:schemeClr val="tx2"/>
                </a:solidFill>
                <a:effectLst/>
                <a:latin typeface="+mj-lt"/>
                <a:ea typeface="Times New Roman" panose="02020603050405020304" pitchFamily="18" charset="0"/>
                <a:cs typeface="Times New Roman" panose="02020603050405020304" pitchFamily="18" charset="0"/>
              </a:rPr>
              <a:t>Who should I contact at Hightown Housing Association or Acuity if I have a query that is not addressed here?</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pPr>
              <a:spcAft>
                <a:spcPts val="600"/>
              </a:spcAft>
            </a:pPr>
            <a:r>
              <a:rPr lang="en-US" sz="1200" dirty="0">
                <a:solidFill>
                  <a:schemeClr val="tx2"/>
                </a:solidFill>
                <a:effectLst/>
                <a:latin typeface="+mj-lt"/>
                <a:ea typeface="Times New Roman" panose="02020603050405020304" pitchFamily="18" charset="0"/>
                <a:cs typeface="Times New Roman" panose="02020603050405020304" pitchFamily="18" charset="0"/>
              </a:rPr>
              <a:t>If you have </a:t>
            </a:r>
            <a:r>
              <a:rPr lang="en-US" sz="1200" dirty="0">
                <a:solidFill>
                  <a:schemeClr val="tx2"/>
                </a:solidFill>
                <a:latin typeface="+mj-lt"/>
                <a:cs typeface="Times New Roman" panose="02020603050405020304" pitchFamily="18" charset="0"/>
              </a:rPr>
              <a:t>any queries about any of the survey, please contact </a:t>
            </a:r>
            <a:r>
              <a:rPr lang="en-US" sz="1200" b="1" dirty="0">
                <a:solidFill>
                  <a:schemeClr val="tx2"/>
                </a:solidFill>
                <a:latin typeface="+mj-lt"/>
                <a:cs typeface="Times New Roman" panose="02020603050405020304" pitchFamily="18" charset="0"/>
              </a:rPr>
              <a:t>xxx</a:t>
            </a:r>
            <a:r>
              <a:rPr lang="en-US" sz="1200" dirty="0">
                <a:solidFill>
                  <a:schemeClr val="tx2"/>
                </a:solidFill>
                <a:latin typeface="+mj-lt"/>
                <a:cs typeface="Times New Roman" panose="02020603050405020304" pitchFamily="18" charset="0"/>
              </a:rPr>
              <a:t> at Hightown Housing Association (</a:t>
            </a:r>
            <a:r>
              <a:rPr lang="en-US" sz="1200" b="1" dirty="0">
                <a:solidFill>
                  <a:schemeClr val="tx2"/>
                </a:solidFill>
                <a:latin typeface="+mj-lt"/>
                <a:cs typeface="Times New Roman" panose="02020603050405020304" pitchFamily="18" charset="0"/>
              </a:rPr>
              <a:t>email xxx, </a:t>
            </a:r>
            <a:r>
              <a:rPr lang="en-US" sz="1200" b="1" dirty="0" err="1">
                <a:solidFill>
                  <a:schemeClr val="tx2"/>
                </a:solidFill>
                <a:latin typeface="+mj-lt"/>
                <a:cs typeface="Times New Roman" panose="02020603050405020304" pitchFamily="18" charset="0"/>
              </a:rPr>
              <a:t>tel</a:t>
            </a:r>
            <a:r>
              <a:rPr lang="en-US" sz="1200" b="1" dirty="0">
                <a:solidFill>
                  <a:schemeClr val="tx2"/>
                </a:solidFill>
                <a:latin typeface="+mj-lt"/>
                <a:cs typeface="Times New Roman" panose="02020603050405020304" pitchFamily="18" charset="0"/>
              </a:rPr>
              <a:t> xxx</a:t>
            </a:r>
            <a:r>
              <a:rPr lang="en-US" sz="1200" dirty="0">
                <a:solidFill>
                  <a:schemeClr val="tx2"/>
                </a:solidFill>
                <a:effectLst/>
                <a:latin typeface="+mj-lt"/>
                <a:ea typeface="Times New Roman" panose="02020603050405020304" pitchFamily="18" charset="0"/>
                <a:cs typeface="Times New Roman" panose="02020603050405020304" pitchFamily="18" charset="0"/>
              </a:rPr>
              <a:t>) or Heather Metivier at Acuity (01273 287114 or helpdesk@arap.co.uk).</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r>
              <a:rPr lang="en-US" sz="1200" b="1" dirty="0">
                <a:solidFill>
                  <a:schemeClr val="tx2"/>
                </a:solidFill>
                <a:effectLst/>
                <a:latin typeface="+mj-lt"/>
                <a:ea typeface="Times New Roman" panose="02020603050405020304" pitchFamily="18" charset="0"/>
                <a:cs typeface="Times New Roman" panose="02020603050405020304" pitchFamily="18" charset="0"/>
              </a:rPr>
              <a:t>Want to know more about Acuity?</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r>
              <a:rPr lang="en-GB" sz="1200" dirty="0">
                <a:solidFill>
                  <a:schemeClr val="tx2"/>
                </a:solidFill>
                <a:effectLst/>
                <a:latin typeface="+mj-lt"/>
                <a:ea typeface="Times New Roman" panose="02020603050405020304" pitchFamily="18" charset="0"/>
                <a:cs typeface="Times New Roman" panose="02020603050405020304" pitchFamily="18" charset="0"/>
              </a:rPr>
              <a:t>Acuity Research &amp; Practice Limited, www.arap.co.uk</a:t>
            </a:r>
          </a:p>
          <a:p>
            <a:endParaRPr lang="en-US" sz="1200" b="0" i="0" dirty="0">
              <a:solidFill>
                <a:schemeClr val="tx2"/>
              </a:solidFill>
              <a:effectLst/>
              <a:latin typeface="+mj-lt"/>
            </a:endParaRPr>
          </a:p>
        </p:txBody>
      </p:sp>
      <p:sp>
        <p:nvSpPr>
          <p:cNvPr id="8" name="TextBox 7">
            <a:extLst>
              <a:ext uri="{FF2B5EF4-FFF2-40B4-BE49-F238E27FC236}">
                <a16:creationId xmlns:a16="http://schemas.microsoft.com/office/drawing/2014/main" id="{74448049-734D-915B-13E0-475CAE57D430}"/>
              </a:ext>
            </a:extLst>
          </p:cNvPr>
          <p:cNvSpPr txBox="1"/>
          <p:nvPr/>
        </p:nvSpPr>
        <p:spPr>
          <a:xfrm>
            <a:off x="4211362" y="338915"/>
            <a:ext cx="7238515" cy="1015663"/>
          </a:xfrm>
          <a:prstGeom prst="rect">
            <a:avLst/>
          </a:prstGeom>
          <a:noFill/>
        </p:spPr>
        <p:txBody>
          <a:bodyPr wrap="square">
            <a:spAutoFit/>
          </a:bodyPr>
          <a:lstStyle/>
          <a:p>
            <a:r>
              <a:rPr lang="en-US" sz="1200" b="1" dirty="0">
                <a:solidFill>
                  <a:schemeClr val="tx2"/>
                </a:solidFill>
                <a:effectLst/>
                <a:latin typeface="+mj-lt"/>
                <a:ea typeface="Times New Roman" panose="02020603050405020304" pitchFamily="18" charset="0"/>
                <a:cs typeface="Times New Roman" panose="02020603050405020304" pitchFamily="18" charset="0"/>
              </a:rPr>
              <a:t>When will we call your residents?</a:t>
            </a:r>
            <a:endParaRPr lang="en-GB" sz="1200" dirty="0">
              <a:solidFill>
                <a:schemeClr val="tx2"/>
              </a:solidFill>
              <a:effectLst/>
              <a:latin typeface="+mj-lt"/>
              <a:ea typeface="Times New Roman" panose="02020603050405020304" pitchFamily="18" charset="0"/>
              <a:cs typeface="Times New Roman" panose="02020603050405020304" pitchFamily="18" charset="0"/>
            </a:endParaRPr>
          </a:p>
          <a:p>
            <a:pPr>
              <a:spcAft>
                <a:spcPts val="600"/>
              </a:spcAft>
            </a:pPr>
            <a:r>
              <a:rPr lang="en-US" sz="1200" dirty="0">
                <a:solidFill>
                  <a:schemeClr val="tx2"/>
                </a:solidFill>
                <a:latin typeface="+mj-lt"/>
                <a:ea typeface="Times New Roman" panose="02020603050405020304" pitchFamily="18" charset="0"/>
                <a:cs typeface="Times New Roman" panose="02020603050405020304" pitchFamily="18" charset="0"/>
              </a:rPr>
              <a:t>Acuity only make calls between </a:t>
            </a:r>
            <a:r>
              <a:rPr lang="en-US" sz="1200" dirty="0">
                <a:solidFill>
                  <a:schemeClr val="tx2"/>
                </a:solidFill>
                <a:effectLst/>
                <a:latin typeface="+mj-lt"/>
                <a:ea typeface="Times New Roman" panose="02020603050405020304" pitchFamily="18" charset="0"/>
                <a:cs typeface="Times New Roman" panose="02020603050405020304" pitchFamily="18" charset="0"/>
              </a:rPr>
              <a:t>the hours of</a:t>
            </a:r>
            <a:r>
              <a:rPr lang="en-GB" sz="1200" dirty="0">
                <a:solidFill>
                  <a:schemeClr val="tx2"/>
                </a:solidFill>
                <a:effectLst/>
                <a:latin typeface="+mj-lt"/>
                <a:ea typeface="Times New Roman" panose="02020603050405020304" pitchFamily="18" charset="0"/>
                <a:cs typeface="Times New Roman" panose="02020603050405020304" pitchFamily="18" charset="0"/>
              </a:rPr>
              <a:t> 9:00am and 20:00pm Monday to                                                          Friday and between the hours of 10.00am and 18:00pm on Saturday. Interviewers                                                   allow the telephone to ring for a minimum of 25 seconds, or until a voice mail system                                                kicks in, to ensure customers with mobility issues are given sufficient time to get to the phone.</a:t>
            </a:r>
          </a:p>
        </p:txBody>
      </p:sp>
      <p:pic>
        <p:nvPicPr>
          <p:cNvPr id="10" name="Picture 9" descr="A blue text on a black background&#10;&#10;Description automatically generated">
            <a:extLst>
              <a:ext uri="{FF2B5EF4-FFF2-40B4-BE49-F238E27FC236}">
                <a16:creationId xmlns:a16="http://schemas.microsoft.com/office/drawing/2014/main" id="{ECB365CB-B659-9F8A-3589-9E086ED79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391" y="5949124"/>
            <a:ext cx="2471738" cy="733929"/>
          </a:xfrm>
          <a:prstGeom prst="rect">
            <a:avLst/>
          </a:prstGeom>
        </p:spPr>
      </p:pic>
      <p:grpSp>
        <p:nvGrpSpPr>
          <p:cNvPr id="3" name="Group 2">
            <a:extLst>
              <a:ext uri="{FF2B5EF4-FFF2-40B4-BE49-F238E27FC236}">
                <a16:creationId xmlns:a16="http://schemas.microsoft.com/office/drawing/2014/main" id="{43B64809-8DFF-BA8B-8A13-798F130C0F7E}"/>
              </a:ext>
            </a:extLst>
          </p:cNvPr>
          <p:cNvGrpSpPr/>
          <p:nvPr/>
        </p:nvGrpSpPr>
        <p:grpSpPr>
          <a:xfrm>
            <a:off x="7455598" y="5850287"/>
            <a:ext cx="4533254" cy="878311"/>
            <a:chOff x="0" y="0"/>
            <a:chExt cx="4953000" cy="859155"/>
          </a:xfrm>
        </p:grpSpPr>
        <p:sp>
          <p:nvSpPr>
            <p:cNvPr id="5" name="Rectangle: Rounded Corners 4">
              <a:extLst>
                <a:ext uri="{FF2B5EF4-FFF2-40B4-BE49-F238E27FC236}">
                  <a16:creationId xmlns:a16="http://schemas.microsoft.com/office/drawing/2014/main" id="{4BB7387D-B77A-2944-8BA7-4FDEC5862F71}"/>
                </a:ext>
              </a:extLst>
            </p:cNvPr>
            <p:cNvSpPr/>
            <p:nvPr/>
          </p:nvSpPr>
          <p:spPr>
            <a:xfrm>
              <a:off x="0" y="0"/>
              <a:ext cx="4953000" cy="85915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descr="A picture containing text, sign&#10;&#10;Description automatically generated">
              <a:extLst>
                <a:ext uri="{FF2B5EF4-FFF2-40B4-BE49-F238E27FC236}">
                  <a16:creationId xmlns:a16="http://schemas.microsoft.com/office/drawing/2014/main" id="{0EDB7665-52F1-89D9-8EFB-38D7983E0E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47625"/>
              <a:ext cx="695325" cy="760730"/>
            </a:xfrm>
            <a:prstGeom prst="rect">
              <a:avLst/>
            </a:prstGeom>
          </p:spPr>
        </p:pic>
        <p:pic>
          <p:nvPicPr>
            <p:cNvPr id="16" name="Picture 15" descr="A close up of a certificate&#10;&#10;Description automatically generated">
              <a:extLst>
                <a:ext uri="{FF2B5EF4-FFF2-40B4-BE49-F238E27FC236}">
                  <a16:creationId xmlns:a16="http://schemas.microsoft.com/office/drawing/2014/main" id="{8E51ACF6-0259-515A-63F3-997BFB77221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725" y="133350"/>
              <a:ext cx="1371600" cy="646430"/>
            </a:xfrm>
            <a:prstGeom prst="rect">
              <a:avLst/>
            </a:prstGeom>
            <a:noFill/>
            <a:ln>
              <a:noFill/>
            </a:ln>
          </p:spPr>
        </p:pic>
        <p:pic>
          <p:nvPicPr>
            <p:cNvPr id="17" name="Picture 16">
              <a:extLst>
                <a:ext uri="{FF2B5EF4-FFF2-40B4-BE49-F238E27FC236}">
                  <a16:creationId xmlns:a16="http://schemas.microsoft.com/office/drawing/2014/main" id="{211A3E0A-0105-E43E-D3E1-59305272477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056255" y="-258445"/>
              <a:ext cx="694690" cy="1404620"/>
            </a:xfrm>
            <a:prstGeom prst="rect">
              <a:avLst/>
            </a:prstGeom>
            <a:noFill/>
            <a:ln>
              <a:noFill/>
            </a:ln>
          </p:spPr>
        </p:pic>
        <p:pic>
          <p:nvPicPr>
            <p:cNvPr id="18" name="Picture 17" descr="A picture containing shape&#10;&#10;Description automatically generated">
              <a:extLst>
                <a:ext uri="{FF2B5EF4-FFF2-40B4-BE49-F238E27FC236}">
                  <a16:creationId xmlns:a16="http://schemas.microsoft.com/office/drawing/2014/main" id="{3D55E517-6B9D-A37E-2BAC-A27A296760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152400"/>
              <a:ext cx="1181100" cy="614045"/>
            </a:xfrm>
            <a:prstGeom prst="rect">
              <a:avLst/>
            </a:prstGeom>
          </p:spPr>
        </p:pic>
      </p:grpSp>
      <p:pic>
        <p:nvPicPr>
          <p:cNvPr id="7" name="Picture 6" descr="Hightown | Logo refresh and brand guidelines | Hertfordshire based Brand  Design and Communications Agency">
            <a:extLst>
              <a:ext uri="{FF2B5EF4-FFF2-40B4-BE49-F238E27FC236}">
                <a16:creationId xmlns:a16="http://schemas.microsoft.com/office/drawing/2014/main" id="{B04E6325-E90C-3A63-3B2B-B6125E4427A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37192" y="124054"/>
            <a:ext cx="1851660" cy="1230524"/>
          </a:xfrm>
          <a:prstGeom prst="rect">
            <a:avLst/>
          </a:prstGeom>
          <a:noFill/>
          <a:ln>
            <a:noFill/>
          </a:ln>
        </p:spPr>
      </p:pic>
    </p:spTree>
    <p:extLst>
      <p:ext uri="{BB962C8B-B14F-4D97-AF65-F5344CB8AC3E}">
        <p14:creationId xmlns:p14="http://schemas.microsoft.com/office/powerpoint/2010/main" val="973256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6AEA10563F984780DF886C74579EEF" ma:contentTypeVersion="18" ma:contentTypeDescription="Create a new document." ma:contentTypeScope="" ma:versionID="869bdcc509b4a3c31513e24f67a5584e">
  <xsd:schema xmlns:xsd="http://www.w3.org/2001/XMLSchema" xmlns:xs="http://www.w3.org/2001/XMLSchema" xmlns:p="http://schemas.microsoft.com/office/2006/metadata/properties" xmlns:ns2="76ce6daf-1946-43d2-bde0-017f0d928c3c" xmlns:ns3="ec763d0b-e8a5-43af-af0a-3840cbcea031" targetNamespace="http://schemas.microsoft.com/office/2006/metadata/properties" ma:root="true" ma:fieldsID="196ffa5562c7883ba49c2e747f115b09" ns2:_="" ns3:_="">
    <xsd:import namespace="76ce6daf-1946-43d2-bde0-017f0d928c3c"/>
    <xsd:import namespace="ec763d0b-e8a5-43af-af0a-3840cbcea0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e6daf-1946-43d2-bde0-017f0d928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cf632e-9822-4448-bd8e-9b5731c67f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763d0b-e8a5-43af-af0a-3840cbcea0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9bd8590-f379-4e2d-88be-8838fdc34e69}" ma:internalName="TaxCatchAll" ma:showField="CatchAllData" ma:web="ec763d0b-e8a5-43af-af0a-3840cbcea0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c763d0b-e8a5-43af-af0a-3840cbcea031" xsi:nil="true"/>
    <lcf76f155ced4ddcb4097134ff3c332f xmlns="76ce6daf-1946-43d2-bde0-017f0d928c3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874F10-36CB-4C40-8664-B57F1715C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e6daf-1946-43d2-bde0-017f0d928c3c"/>
    <ds:schemaRef ds:uri="ec763d0b-e8a5-43af-af0a-3840cbcea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58C45D-23B7-49CE-AF4D-54B71520C036}">
  <ds:schemaRefs>
    <ds:schemaRef ds:uri="76ce6daf-1946-43d2-bde0-017f0d928c3c"/>
    <ds:schemaRef ds:uri="ec763d0b-e8a5-43af-af0a-3840cbcea0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8CF107D-D524-4D8E-81C2-2AFCA13EA0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246</TotalTime>
  <Words>682</Words>
  <Application>Microsoft Office PowerPoint</Application>
  <PresentationFormat>Widescreen</PresentationFormat>
  <Paragraphs>24</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White</dc:creator>
  <cp:lastModifiedBy>Hannah Kew</cp:lastModifiedBy>
  <cp:revision>9</cp:revision>
  <cp:lastPrinted>2021-04-23T13:36:00Z</cp:lastPrinted>
  <dcterms:created xsi:type="dcterms:W3CDTF">2021-04-23T03:23:30Z</dcterms:created>
  <dcterms:modified xsi:type="dcterms:W3CDTF">2024-09-17T12:53:05Z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0x010100E26AEA10563F984780DF886C74579EEF</vt:lpwstr>
  </property>
  <property fmtid="{D5CDD505-2E9C-101B-9397-08002B2CF9AE}" pid="3" name="MediaServiceImageTags">
    <vt:lpwstr/>
  </property>
</Properties>
</file>